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3" r:id="rId1"/>
  </p:sldMasterIdLst>
  <p:notesMasterIdLst>
    <p:notesMasterId r:id="rId22"/>
  </p:notesMasterIdLst>
  <p:sldIdLst>
    <p:sldId id="256" r:id="rId2"/>
    <p:sldId id="287" r:id="rId3"/>
    <p:sldId id="258" r:id="rId4"/>
    <p:sldId id="278" r:id="rId5"/>
    <p:sldId id="272" r:id="rId6"/>
    <p:sldId id="273" r:id="rId7"/>
    <p:sldId id="270" r:id="rId8"/>
    <p:sldId id="271" r:id="rId9"/>
    <p:sldId id="262" r:id="rId10"/>
    <p:sldId id="263" r:id="rId11"/>
    <p:sldId id="264" r:id="rId12"/>
    <p:sldId id="265" r:id="rId13"/>
    <p:sldId id="274" r:id="rId14"/>
    <p:sldId id="275" r:id="rId15"/>
    <p:sldId id="279" r:id="rId16"/>
    <p:sldId id="266" r:id="rId17"/>
    <p:sldId id="285" r:id="rId18"/>
    <p:sldId id="286" r:id="rId19"/>
    <p:sldId id="284" r:id="rId20"/>
    <p:sldId id="27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a:srgbClr val="F8A5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516" autoAdjust="0"/>
    <p:restoredTop sz="94663" autoAdjust="0"/>
  </p:normalViewPr>
  <p:slideViewPr>
    <p:cSldViewPr snapToGrid="0">
      <p:cViewPr varScale="1">
        <p:scale>
          <a:sx n="68" d="100"/>
          <a:sy n="68" d="100"/>
        </p:scale>
        <p:origin x="78" y="492"/>
      </p:cViewPr>
      <p:guideLst>
        <p:guide orient="horz" pos="2160"/>
        <p:guide pos="3840"/>
      </p:guideLst>
    </p:cSldViewPr>
  </p:slideViewPr>
  <p:notesTextViewPr>
    <p:cViewPr>
      <p:scale>
        <a:sx n="1" d="1"/>
        <a:sy n="1" d="1"/>
      </p:scale>
      <p:origin x="0" y="0"/>
    </p:cViewPr>
  </p:notesTextViewPr>
  <p:notesViewPr>
    <p:cSldViewPr snapToGrid="0">
      <p:cViewPr varScale="1">
        <p:scale>
          <a:sx n="94" d="100"/>
          <a:sy n="94" d="100"/>
        </p:scale>
        <p:origin x="375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509D16-6FB1-4498-B538-8DCD228B05C7}" type="datetimeFigureOut">
              <a:rPr lang="en-US" smtClean="0"/>
              <a:t>10/24/2019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F51B96-DCD5-4856-BE8D-CCC03871D5A0}" type="slidenum">
              <a:rPr lang="en-US" smtClean="0"/>
              <a:t>‹#›</a:t>
            </a:fld>
            <a:endParaRPr lang="en-US"/>
          </a:p>
        </p:txBody>
      </p:sp>
    </p:spTree>
    <p:extLst>
      <p:ext uri="{BB962C8B-B14F-4D97-AF65-F5344CB8AC3E}">
        <p14:creationId xmlns:p14="http://schemas.microsoft.com/office/powerpoint/2010/main" val="4147818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this graph</a:t>
            </a:r>
          </a:p>
        </p:txBody>
      </p:sp>
      <p:sp>
        <p:nvSpPr>
          <p:cNvPr id="4" name="Slide Number Placeholder 3"/>
          <p:cNvSpPr>
            <a:spLocks noGrp="1"/>
          </p:cNvSpPr>
          <p:nvPr>
            <p:ph type="sldNum" sz="quarter" idx="5"/>
          </p:nvPr>
        </p:nvSpPr>
        <p:spPr/>
        <p:txBody>
          <a:bodyPr/>
          <a:lstStyle/>
          <a:p>
            <a:fld id="{2AF51B96-DCD5-4856-BE8D-CCC03871D5A0}" type="slidenum">
              <a:rPr lang="en-US" smtClean="0"/>
              <a:t>3</a:t>
            </a:fld>
            <a:endParaRPr lang="en-US"/>
          </a:p>
        </p:txBody>
      </p:sp>
    </p:spTree>
    <p:extLst>
      <p:ext uri="{BB962C8B-B14F-4D97-AF65-F5344CB8AC3E}">
        <p14:creationId xmlns:p14="http://schemas.microsoft.com/office/powerpoint/2010/main" val="656945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F51B96-DCD5-4856-BE8D-CCC03871D5A0}" type="slidenum">
              <a:rPr lang="en-US" smtClean="0"/>
              <a:t>5</a:t>
            </a:fld>
            <a:endParaRPr lang="en-US"/>
          </a:p>
        </p:txBody>
      </p:sp>
    </p:spTree>
    <p:extLst>
      <p:ext uri="{BB962C8B-B14F-4D97-AF65-F5344CB8AC3E}">
        <p14:creationId xmlns:p14="http://schemas.microsoft.com/office/powerpoint/2010/main" val="2540788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UT max 0.4 ABV for beer sold in convenience</a:t>
            </a:r>
            <a:r>
              <a:rPr lang="en-US" baseline="0" dirty="0" smtClean="0"/>
              <a:t> and grocery stores</a:t>
            </a:r>
            <a:endParaRPr lang="en-US" dirty="0"/>
          </a:p>
        </p:txBody>
      </p:sp>
      <p:sp>
        <p:nvSpPr>
          <p:cNvPr id="4" name="Slide Number Placeholder 3"/>
          <p:cNvSpPr>
            <a:spLocks noGrp="1"/>
          </p:cNvSpPr>
          <p:nvPr>
            <p:ph type="sldNum" sz="quarter" idx="10"/>
          </p:nvPr>
        </p:nvSpPr>
        <p:spPr/>
        <p:txBody>
          <a:bodyPr/>
          <a:lstStyle/>
          <a:p>
            <a:fld id="{2AF51B96-DCD5-4856-BE8D-CCC03871D5A0}" type="slidenum">
              <a:rPr lang="en-US" smtClean="0"/>
              <a:t>7</a:t>
            </a:fld>
            <a:endParaRPr lang="en-US"/>
          </a:p>
        </p:txBody>
      </p:sp>
    </p:spTree>
    <p:extLst>
      <p:ext uri="{BB962C8B-B14F-4D97-AF65-F5344CB8AC3E}">
        <p14:creationId xmlns:p14="http://schemas.microsoft.com/office/powerpoint/2010/main" val="2394599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Wine average </a:t>
            </a:r>
            <a:r>
              <a:rPr lang="en-US" dirty="0" err="1" smtClean="0"/>
              <a:t>abv</a:t>
            </a:r>
            <a:r>
              <a:rPr lang="en-US" dirty="0" smtClean="0"/>
              <a:t> is 10%! Pinot</a:t>
            </a:r>
            <a:r>
              <a:rPr lang="en-US" baseline="0" dirty="0" smtClean="0"/>
              <a:t> </a:t>
            </a:r>
            <a:r>
              <a:rPr lang="en-US" baseline="0" dirty="0" err="1" smtClean="0"/>
              <a:t>grigio</a:t>
            </a:r>
            <a:r>
              <a:rPr lang="en-US" baseline="0" dirty="0" smtClean="0"/>
              <a:t> = 12-13%</a:t>
            </a:r>
            <a:endParaRPr lang="en-US" dirty="0"/>
          </a:p>
        </p:txBody>
      </p:sp>
      <p:sp>
        <p:nvSpPr>
          <p:cNvPr id="4" name="Slide Number Placeholder 3"/>
          <p:cNvSpPr>
            <a:spLocks noGrp="1"/>
          </p:cNvSpPr>
          <p:nvPr>
            <p:ph type="sldNum" sz="quarter" idx="10"/>
          </p:nvPr>
        </p:nvSpPr>
        <p:spPr/>
        <p:txBody>
          <a:bodyPr/>
          <a:lstStyle/>
          <a:p>
            <a:fld id="{2AF51B96-DCD5-4856-BE8D-CCC03871D5A0}" type="slidenum">
              <a:rPr lang="en-US" smtClean="0"/>
              <a:t>9</a:t>
            </a:fld>
            <a:endParaRPr lang="en-US"/>
          </a:p>
        </p:txBody>
      </p:sp>
    </p:spTree>
    <p:extLst>
      <p:ext uri="{BB962C8B-B14F-4D97-AF65-F5344CB8AC3E}">
        <p14:creationId xmlns:p14="http://schemas.microsoft.com/office/powerpoint/2010/main" val="1790825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IBU is a measure of bitterness of the beer (based on the amount of hops added, but not necessarily taste).  ABV, or alcohol by volume, measures the strength of the alcohol in the beer. Hops do not directly contribute to higher ABV. So this appears to be more a style choice by the brewer.</a:t>
            </a:r>
          </a:p>
          <a:p>
            <a:endParaRPr lang="en-US" dirty="0"/>
          </a:p>
        </p:txBody>
      </p:sp>
      <p:sp>
        <p:nvSpPr>
          <p:cNvPr id="4" name="Slide Number Placeholder 3"/>
          <p:cNvSpPr>
            <a:spLocks noGrp="1"/>
          </p:cNvSpPr>
          <p:nvPr>
            <p:ph type="sldNum" sz="quarter" idx="10"/>
          </p:nvPr>
        </p:nvSpPr>
        <p:spPr/>
        <p:txBody>
          <a:bodyPr/>
          <a:lstStyle/>
          <a:p>
            <a:fld id="{2AF51B96-DCD5-4856-BE8D-CCC03871D5A0}" type="slidenum">
              <a:rPr lang="en-US" smtClean="0"/>
              <a:t>12</a:t>
            </a:fld>
            <a:endParaRPr lang="en-US"/>
          </a:p>
        </p:txBody>
      </p:sp>
    </p:spTree>
    <p:extLst>
      <p:ext uri="{BB962C8B-B14F-4D97-AF65-F5344CB8AC3E}">
        <p14:creationId xmlns:p14="http://schemas.microsoft.com/office/powerpoint/2010/main" val="253361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Sensitivity</a:t>
            </a:r>
            <a:r>
              <a:rPr lang="en-US" baseline="0" dirty="0" smtClean="0"/>
              <a:t> = true positive rate, Specificity = true negative rate</a:t>
            </a:r>
            <a:endParaRPr lang="en-US" dirty="0"/>
          </a:p>
        </p:txBody>
      </p:sp>
      <p:sp>
        <p:nvSpPr>
          <p:cNvPr id="4" name="Slide Number Placeholder 3"/>
          <p:cNvSpPr>
            <a:spLocks noGrp="1"/>
          </p:cNvSpPr>
          <p:nvPr>
            <p:ph type="sldNum" sz="quarter" idx="10"/>
          </p:nvPr>
        </p:nvSpPr>
        <p:spPr/>
        <p:txBody>
          <a:bodyPr/>
          <a:lstStyle/>
          <a:p>
            <a:fld id="{2AF51B96-DCD5-4856-BE8D-CCC03871D5A0}" type="slidenum">
              <a:rPr lang="en-US" smtClean="0"/>
              <a:t>14</a:t>
            </a:fld>
            <a:endParaRPr lang="en-US"/>
          </a:p>
        </p:txBody>
      </p:sp>
    </p:spTree>
    <p:extLst>
      <p:ext uri="{BB962C8B-B14F-4D97-AF65-F5344CB8AC3E}">
        <p14:creationId xmlns:p14="http://schemas.microsoft.com/office/powerpoint/2010/main" val="2118688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6829C29-E2AD-4081-AABF-8142C451C9B6}" type="datetimeFigureOut">
              <a:rPr lang="en-US" smtClean="0"/>
              <a:t>10/24/2019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40ACF148-7A69-40B5-8D0D-20DA20353199}"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733848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829C29-E2AD-4081-AABF-8142C451C9B6}" type="datetimeFigureOut">
              <a:rPr lang="en-US" smtClean="0"/>
              <a:t>10/24/2019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ACF148-7A69-40B5-8D0D-20DA20353199}" type="slidenum">
              <a:rPr lang="en-US" smtClean="0"/>
              <a:t>‹#›</a:t>
            </a:fld>
            <a:endParaRPr lang="en-US"/>
          </a:p>
        </p:txBody>
      </p:sp>
    </p:spTree>
    <p:extLst>
      <p:ext uri="{BB962C8B-B14F-4D97-AF65-F5344CB8AC3E}">
        <p14:creationId xmlns:p14="http://schemas.microsoft.com/office/powerpoint/2010/main" val="2665331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829C29-E2AD-4081-AABF-8142C451C9B6}" type="datetimeFigureOut">
              <a:rPr lang="en-US" smtClean="0"/>
              <a:t>10/24/2019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ACF148-7A69-40B5-8D0D-20DA20353199}" type="slidenum">
              <a:rPr lang="en-US" smtClean="0"/>
              <a:t>‹#›</a:t>
            </a:fld>
            <a:endParaRPr lang="en-US"/>
          </a:p>
        </p:txBody>
      </p:sp>
    </p:spTree>
    <p:extLst>
      <p:ext uri="{BB962C8B-B14F-4D97-AF65-F5344CB8AC3E}">
        <p14:creationId xmlns:p14="http://schemas.microsoft.com/office/powerpoint/2010/main" val="214085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829C29-E2AD-4081-AABF-8142C451C9B6}" type="datetimeFigureOut">
              <a:rPr lang="en-US" smtClean="0"/>
              <a:t>10/24/2019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ACF148-7A69-40B5-8D0D-20DA20353199}"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57636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29C29-E2AD-4081-AABF-8142C451C9B6}" type="datetimeFigureOut">
              <a:rPr lang="en-US" smtClean="0"/>
              <a:t>10/24/2019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ACF148-7A69-40B5-8D0D-20DA20353199}" type="slidenum">
              <a:rPr lang="en-US" smtClean="0"/>
              <a:t>‹#›</a:t>
            </a:fld>
            <a:endParaRPr lang="en-US"/>
          </a:p>
        </p:txBody>
      </p:sp>
    </p:spTree>
    <p:extLst>
      <p:ext uri="{BB962C8B-B14F-4D97-AF65-F5344CB8AC3E}">
        <p14:creationId xmlns:p14="http://schemas.microsoft.com/office/powerpoint/2010/main" val="3119154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6829C29-E2AD-4081-AABF-8142C451C9B6}" type="datetimeFigureOut">
              <a:rPr lang="en-US" smtClean="0"/>
              <a:t>10/24/2019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ACF148-7A69-40B5-8D0D-20DA20353199}"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75264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829C29-E2AD-4081-AABF-8142C451C9B6}" type="datetimeFigureOut">
              <a:rPr lang="en-US" smtClean="0"/>
              <a:t>10/24/2019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ACF148-7A69-40B5-8D0D-20DA20353199}" type="slidenum">
              <a:rPr lang="en-US" smtClean="0"/>
              <a:t>‹#›</a:t>
            </a:fld>
            <a:endParaRPr lang="en-US"/>
          </a:p>
        </p:txBody>
      </p:sp>
    </p:spTree>
    <p:extLst>
      <p:ext uri="{BB962C8B-B14F-4D97-AF65-F5344CB8AC3E}">
        <p14:creationId xmlns:p14="http://schemas.microsoft.com/office/powerpoint/2010/main" val="3290565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6829C29-E2AD-4081-AABF-8142C451C9B6}" type="datetimeFigureOut">
              <a:rPr lang="en-US" smtClean="0"/>
              <a:t>10/24/2019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ACF148-7A69-40B5-8D0D-20DA20353199}"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399194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6829C29-E2AD-4081-AABF-8142C451C9B6}" type="datetimeFigureOut">
              <a:rPr lang="en-US" smtClean="0"/>
              <a:t>10/24/2019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ACF148-7A69-40B5-8D0D-20DA20353199}" type="slidenum">
              <a:rPr lang="en-US" smtClean="0"/>
              <a:t>‹#›</a:t>
            </a:fld>
            <a:endParaRPr lang="en-US"/>
          </a:p>
        </p:txBody>
      </p:sp>
    </p:spTree>
    <p:extLst>
      <p:ext uri="{BB962C8B-B14F-4D97-AF65-F5344CB8AC3E}">
        <p14:creationId xmlns:p14="http://schemas.microsoft.com/office/powerpoint/2010/main" val="4251886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29C29-E2AD-4081-AABF-8142C451C9B6}" type="datetimeFigureOut">
              <a:rPr lang="en-US" smtClean="0"/>
              <a:t>10/24/2019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ACF148-7A69-40B5-8D0D-20DA20353199}" type="slidenum">
              <a:rPr lang="en-US" smtClean="0"/>
              <a:t>‹#›</a:t>
            </a:fld>
            <a:endParaRPr lang="en-US"/>
          </a:p>
        </p:txBody>
      </p:sp>
    </p:spTree>
    <p:extLst>
      <p:ext uri="{BB962C8B-B14F-4D97-AF65-F5344CB8AC3E}">
        <p14:creationId xmlns:p14="http://schemas.microsoft.com/office/powerpoint/2010/main" val="2741741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29C29-E2AD-4081-AABF-8142C451C9B6}" type="datetimeFigureOut">
              <a:rPr lang="en-US" smtClean="0"/>
              <a:t>10/24/2019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ACF148-7A69-40B5-8D0D-20DA20353199}" type="slidenum">
              <a:rPr lang="en-US" smtClean="0"/>
              <a:t>‹#›</a:t>
            </a:fld>
            <a:endParaRPr lang="en-US"/>
          </a:p>
        </p:txBody>
      </p:sp>
    </p:spTree>
    <p:extLst>
      <p:ext uri="{BB962C8B-B14F-4D97-AF65-F5344CB8AC3E}">
        <p14:creationId xmlns:p14="http://schemas.microsoft.com/office/powerpoint/2010/main" val="335688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4.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6829C29-E2AD-4081-AABF-8142C451C9B6}" type="datetimeFigureOut">
              <a:rPr lang="en-US" smtClean="0"/>
              <a:t>10/24/2019</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40ACF148-7A69-40B5-8D0D-20DA20353199}"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87297457"/>
      </p:ext>
    </p:extLst>
  </p:cSld>
  <p:clrMap bg1="dk1" tx1="lt1" bg2="dk2" tx2="lt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youtube.com/watch?v=XgoDy0ZKkrc"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taxfoundation.org/new-state-level-price-data-shows-smaller-state-real-income-difference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eastendfood.coop/what-is-a-co-op/"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bjcp.org/stylecenter.php"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Geographic Analysis of Craft Breweries in the United States</a:t>
            </a:r>
          </a:p>
        </p:txBody>
      </p:sp>
      <p:sp>
        <p:nvSpPr>
          <p:cNvPr id="3" name="Subtitle 2"/>
          <p:cNvSpPr>
            <a:spLocks noGrp="1"/>
          </p:cNvSpPr>
          <p:nvPr>
            <p:ph type="subTitle" idx="1"/>
          </p:nvPr>
        </p:nvSpPr>
        <p:spPr/>
        <p:txBody>
          <a:bodyPr>
            <a:noAutofit/>
          </a:bodyPr>
          <a:lstStyle/>
          <a:p>
            <a:r>
              <a:rPr lang="en-US" sz="3200" dirty="0"/>
              <a:t>Jon </a:t>
            </a:r>
            <a:r>
              <a:rPr lang="en-US" sz="3200" dirty="0" smtClean="0"/>
              <a:t>Paugh</a:t>
            </a:r>
            <a:endParaRPr lang="en-US" sz="3200" dirty="0"/>
          </a:p>
          <a:p>
            <a:r>
              <a:rPr lang="en-US" sz="3200" dirty="0"/>
              <a:t>Jason Rupp</a:t>
            </a:r>
          </a:p>
          <a:p>
            <a:r>
              <a:rPr lang="en-US" sz="3200" dirty="0"/>
              <a:t>DDS 6306</a:t>
            </a:r>
          </a:p>
        </p:txBody>
      </p:sp>
      <p:sp>
        <p:nvSpPr>
          <p:cNvPr id="4" name="Rectangle 3"/>
          <p:cNvSpPr/>
          <p:nvPr/>
        </p:nvSpPr>
        <p:spPr>
          <a:xfrm>
            <a:off x="3599462" y="332321"/>
            <a:ext cx="5218160" cy="369332"/>
          </a:xfrm>
          <a:prstGeom prst="rect">
            <a:avLst/>
          </a:prstGeom>
        </p:spPr>
        <p:txBody>
          <a:bodyPr wrap="none">
            <a:spAutoFit/>
          </a:bodyPr>
          <a:lstStyle/>
          <a:p>
            <a:r>
              <a:rPr lang="en-US" dirty="0">
                <a:hlinkClick r:id="rId2"/>
              </a:rPr>
              <a:t>https://www.youtube.com/watch?v=XgoDy0ZKkrc</a:t>
            </a:r>
            <a:endParaRPr lang="en-US" dirty="0"/>
          </a:p>
        </p:txBody>
      </p:sp>
      <p:sp>
        <p:nvSpPr>
          <p:cNvPr id="6" name="Subtitle 2"/>
          <p:cNvSpPr txBox="1">
            <a:spLocks/>
          </p:cNvSpPr>
          <p:nvPr/>
        </p:nvSpPr>
        <p:spPr>
          <a:xfrm>
            <a:off x="226813" y="229309"/>
            <a:ext cx="3372649" cy="514548"/>
          </a:xfrm>
          <a:prstGeom prst="rect">
            <a:avLst/>
          </a:prstGeom>
        </p:spPr>
        <p:txBody>
          <a:bodyPr vert="horz" lIns="91440" tIns="0" rIns="91440" bIns="45720" rtlCol="0" anchor="b">
            <a:noAutofit/>
          </a:bodyPr>
          <a:lstStyle>
            <a:lvl1pPr marL="0" indent="0" algn="r"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800" kern="1200">
                <a:solidFill>
                  <a:schemeClr val="tx1"/>
                </a:solidFill>
                <a:effectLst/>
                <a:latin typeface="+mn-lt"/>
                <a:ea typeface="+mn-ea"/>
                <a:cs typeface="+mn-cs"/>
              </a:defRPr>
            </a:lvl2pPr>
            <a:lvl3pPr marL="9144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9pPr>
          </a:lstStyle>
          <a:p>
            <a:r>
              <a:rPr lang="en-US" dirty="0" smtClean="0"/>
              <a:t>Video Presentation:</a:t>
            </a:r>
            <a:endParaRPr lang="en-US" dirty="0"/>
          </a:p>
        </p:txBody>
      </p:sp>
    </p:spTree>
    <p:extLst>
      <p:ext uri="{BB962C8B-B14F-4D97-AF65-F5344CB8AC3E}">
        <p14:creationId xmlns:p14="http://schemas.microsoft.com/office/powerpoint/2010/main" val="36142630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with Most Bitter Beer</a:t>
            </a:r>
          </a:p>
        </p:txBody>
      </p:sp>
      <p:pic>
        <p:nvPicPr>
          <p:cNvPr id="4" name="Picture 3"/>
          <p:cNvPicPr>
            <a:picLocks noChangeAspect="1"/>
          </p:cNvPicPr>
          <p:nvPr/>
        </p:nvPicPr>
        <p:blipFill>
          <a:blip r:embed="rId2"/>
          <a:stretch>
            <a:fillRect/>
          </a:stretch>
        </p:blipFill>
        <p:spPr>
          <a:xfrm>
            <a:off x="7069709" y="2605231"/>
            <a:ext cx="2905928" cy="3455920"/>
          </a:xfrm>
          <a:prstGeom prst="rect">
            <a:avLst/>
          </a:prstGeom>
        </p:spPr>
      </p:pic>
      <p:sp>
        <p:nvSpPr>
          <p:cNvPr id="8" name="TextBox 7"/>
          <p:cNvSpPr txBox="1"/>
          <p:nvPr/>
        </p:nvSpPr>
        <p:spPr>
          <a:xfrm>
            <a:off x="7869614" y="2060592"/>
            <a:ext cx="3624550" cy="369332"/>
          </a:xfrm>
          <a:prstGeom prst="rect">
            <a:avLst/>
          </a:prstGeom>
          <a:noFill/>
        </p:spPr>
        <p:txBody>
          <a:bodyPr wrap="square" rtlCol="0">
            <a:spAutoFit/>
          </a:bodyPr>
          <a:lstStyle/>
          <a:p>
            <a:r>
              <a:rPr lang="en-US" dirty="0"/>
              <a:t>IBU = 138</a:t>
            </a:r>
          </a:p>
        </p:txBody>
      </p:sp>
      <p:pic>
        <p:nvPicPr>
          <p:cNvPr id="7" name="Picture 4" descr="Image result for bitter beer f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3622" y="2606078"/>
            <a:ext cx="3186156" cy="333386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5909533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8" name="Rectangle 9">
            <a:extLst>
              <a:ext uri="{FF2B5EF4-FFF2-40B4-BE49-F238E27FC236}">
                <a16:creationId xmlns:a16="http://schemas.microsoft.com/office/drawing/2014/main" xmlns="" id="{3F5617FE-C08B-48ED-918D-23B9220389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11">
            <a:extLst>
              <a:ext uri="{FF2B5EF4-FFF2-40B4-BE49-F238E27FC236}">
                <a16:creationId xmlns:a16="http://schemas.microsoft.com/office/drawing/2014/main" xmlns="" id="{099CF5C8-EC2B-40AD-81BF-A66A059E3A5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0" name="Picture 13">
            <a:extLst>
              <a:ext uri="{FF2B5EF4-FFF2-40B4-BE49-F238E27FC236}">
                <a16:creationId xmlns:a16="http://schemas.microsoft.com/office/drawing/2014/main" xmlns="" id="{9BF8968F-0460-47B4-90FA-E3D3AD66366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1" name="Rectangle 15">
            <a:extLst>
              <a:ext uri="{FF2B5EF4-FFF2-40B4-BE49-F238E27FC236}">
                <a16:creationId xmlns:a16="http://schemas.microsoft.com/office/drawing/2014/main" xmlns="" id="{925B37D9-BF8F-4A6E-A59A-1573BC0F49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7">
            <a:extLst>
              <a:ext uri="{FF2B5EF4-FFF2-40B4-BE49-F238E27FC236}">
                <a16:creationId xmlns:a16="http://schemas.microsoft.com/office/drawing/2014/main" xmlns="" id="{0604FACE-81BE-43B8-B14B-1C9DE2275E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9">
            <a:extLst>
              <a:ext uri="{FF2B5EF4-FFF2-40B4-BE49-F238E27FC236}">
                <a16:creationId xmlns:a16="http://schemas.microsoft.com/office/drawing/2014/main" xmlns="" id="{F63220D3-7CD4-4BB8-989A-00E976F145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69803" y="808056"/>
            <a:ext cx="8608037" cy="1077229"/>
          </a:xfrm>
        </p:spPr>
        <p:txBody>
          <a:bodyPr vert="horz" lIns="91440" tIns="45720" rIns="91440" bIns="45720" rtlCol="0" anchor="t">
            <a:normAutofit/>
          </a:bodyPr>
          <a:lstStyle/>
          <a:p>
            <a:pPr algn="l"/>
            <a:r>
              <a:rPr lang="en-US" sz="3400" b="0" i="0" kern="1200" cap="none">
                <a:solidFill>
                  <a:schemeClr val="tx1"/>
                </a:solidFill>
                <a:effectLst/>
                <a:latin typeface="+mj-lt"/>
                <a:ea typeface="+mj-ea"/>
                <a:cs typeface="+mj-cs"/>
              </a:rPr>
              <a:t>Summary Statistics of ABV</a:t>
            </a:r>
          </a:p>
        </p:txBody>
      </p:sp>
      <p:sp>
        <p:nvSpPr>
          <p:cNvPr id="5" name="TextBox 4"/>
          <p:cNvSpPr txBox="1"/>
          <p:nvPr/>
        </p:nvSpPr>
        <p:spPr>
          <a:xfrm>
            <a:off x="1975805" y="2052116"/>
            <a:ext cx="2908167" cy="3997828"/>
          </a:xfrm>
          <a:prstGeom prst="rect">
            <a:avLst/>
          </a:prstGeom>
        </p:spPr>
        <p:txBody>
          <a:bodyPr vert="horz" lIns="91440" tIns="45720" rIns="91440" bIns="45720" rtlCol="0" anchor="ctr">
            <a:normAutofit/>
          </a:bodyPr>
          <a:lstStyle/>
          <a:p>
            <a:pPr defTabSz="914400">
              <a:lnSpc>
                <a:spcPct val="120000"/>
              </a:lnSpc>
              <a:spcAft>
                <a:spcPts val="600"/>
              </a:spcAft>
              <a:buClr>
                <a:schemeClr val="accent6"/>
              </a:buClr>
              <a:buSzPct val="90000"/>
              <a:buFont typeface="Wingdings" panose="05000000000000000000" pitchFamily="2" charset="2"/>
              <a:buChar char="§"/>
            </a:pPr>
            <a:r>
              <a:rPr lang="en-US" sz="1600" kern="1200" dirty="0">
                <a:solidFill>
                  <a:schemeClr val="tx1"/>
                </a:solidFill>
                <a:effectLst/>
                <a:latin typeface="+mn-lt"/>
                <a:ea typeface="+mn-ea"/>
                <a:cs typeface="+mn-cs"/>
              </a:rPr>
              <a:t>Mean ABV = 0.60. Standard Dev = 0.014.</a:t>
            </a:r>
          </a:p>
          <a:p>
            <a:pPr defTabSz="914400">
              <a:lnSpc>
                <a:spcPct val="120000"/>
              </a:lnSpc>
              <a:spcAft>
                <a:spcPts val="600"/>
              </a:spcAft>
              <a:buClr>
                <a:schemeClr val="accent6"/>
              </a:buClr>
              <a:buSzPct val="90000"/>
              <a:buFont typeface="Wingdings" panose="05000000000000000000" pitchFamily="2" charset="2"/>
              <a:buChar char="§"/>
            </a:pPr>
            <a:r>
              <a:rPr lang="en-US" sz="1600" kern="1200" dirty="0">
                <a:solidFill>
                  <a:schemeClr val="tx1"/>
                </a:solidFill>
                <a:effectLst/>
                <a:latin typeface="+mn-lt"/>
                <a:ea typeface="+mn-ea"/>
                <a:cs typeface="+mn-cs"/>
              </a:rPr>
              <a:t>ABV appears to be a </a:t>
            </a:r>
            <a:r>
              <a:rPr lang="en-US" sz="1600" dirty="0"/>
              <a:t>right skewed </a:t>
            </a:r>
            <a:r>
              <a:rPr lang="en-US" sz="1600" kern="1200" dirty="0">
                <a:solidFill>
                  <a:schemeClr val="tx1"/>
                </a:solidFill>
                <a:effectLst/>
                <a:latin typeface="+mn-lt"/>
                <a:ea typeface="+mn-ea"/>
                <a:cs typeface="+mn-cs"/>
              </a:rPr>
              <a:t>distribution. Most Beer ABV is below 0.10, with only a few outliers.</a:t>
            </a:r>
          </a:p>
        </p:txBody>
      </p:sp>
      <p:pic>
        <p:nvPicPr>
          <p:cNvPr id="3" name="Picture 2">
            <a:extLst>
              <a:ext uri="{FF2B5EF4-FFF2-40B4-BE49-F238E27FC236}">
                <a16:creationId xmlns:a16="http://schemas.microsoft.com/office/drawing/2014/main" xmlns="" id="{0CE4C2EA-8A73-7E48-8123-830F8405E474}"/>
              </a:ext>
            </a:extLst>
          </p:cNvPr>
          <p:cNvPicPr>
            <a:picLocks noChangeAspect="1"/>
          </p:cNvPicPr>
          <p:nvPr/>
        </p:nvPicPr>
        <p:blipFill rotWithShape="1">
          <a:blip r:embed="rId5"/>
          <a:srcRect r="11792" b="2"/>
          <a:stretch/>
        </p:blipFill>
        <p:spPr>
          <a:xfrm>
            <a:off x="5432992" y="2348779"/>
            <a:ext cx="4818974" cy="3373468"/>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4" name="Rectangle 21">
            <a:extLst>
              <a:ext uri="{FF2B5EF4-FFF2-40B4-BE49-F238E27FC236}">
                <a16:creationId xmlns:a16="http://schemas.microsoft.com/office/drawing/2014/main" xmlns="" id="{9DA6A5E4-5476-47B9-8B91-5A041824AB2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7991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ABV v. IBU</a:t>
            </a:r>
          </a:p>
        </p:txBody>
      </p:sp>
      <p:pic>
        <p:nvPicPr>
          <p:cNvPr id="4" name="Picture 3"/>
          <p:cNvPicPr>
            <a:picLocks noChangeAspect="1"/>
          </p:cNvPicPr>
          <p:nvPr/>
        </p:nvPicPr>
        <p:blipFill>
          <a:blip r:embed="rId3"/>
          <a:stretch>
            <a:fillRect/>
          </a:stretch>
        </p:blipFill>
        <p:spPr>
          <a:xfrm>
            <a:off x="4872696" y="2241932"/>
            <a:ext cx="5697443" cy="3321586"/>
          </a:xfrm>
          <a:prstGeom prst="rect">
            <a:avLst/>
          </a:prstGeom>
        </p:spPr>
      </p:pic>
      <p:sp>
        <p:nvSpPr>
          <p:cNvPr id="5" name="TextBox 4"/>
          <p:cNvSpPr txBox="1"/>
          <p:nvPr/>
        </p:nvSpPr>
        <p:spPr>
          <a:xfrm>
            <a:off x="1432193" y="2241932"/>
            <a:ext cx="3161841" cy="2308324"/>
          </a:xfrm>
          <a:prstGeom prst="rect">
            <a:avLst/>
          </a:prstGeom>
          <a:noFill/>
        </p:spPr>
        <p:txBody>
          <a:bodyPr wrap="square" rtlCol="0">
            <a:spAutoFit/>
          </a:bodyPr>
          <a:lstStyle/>
          <a:p>
            <a:endParaRPr lang="en-US" dirty="0"/>
          </a:p>
          <a:p>
            <a:r>
              <a:rPr lang="en-US" dirty="0"/>
              <a:t>The data suggests that there is a high correlation between IBU and ABV. </a:t>
            </a:r>
          </a:p>
          <a:p>
            <a:endParaRPr lang="en-US" dirty="0"/>
          </a:p>
          <a:p>
            <a:r>
              <a:rPr lang="en-US" dirty="0"/>
              <a:t>Generally speaking as IBU increases, so does ABV.</a:t>
            </a:r>
          </a:p>
          <a:p>
            <a:endParaRPr lang="en-US" dirty="0"/>
          </a:p>
        </p:txBody>
      </p:sp>
    </p:spTree>
    <p:extLst>
      <p:ext uri="{BB962C8B-B14F-4D97-AF65-F5344CB8AC3E}">
        <p14:creationId xmlns:p14="http://schemas.microsoft.com/office/powerpoint/2010/main" val="27941490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ABV and IBU for IPA vs. All Other Ales</a:t>
            </a:r>
          </a:p>
        </p:txBody>
      </p:sp>
      <p:pic>
        <p:nvPicPr>
          <p:cNvPr id="4" name="Picture 3"/>
          <p:cNvPicPr>
            <a:picLocks noChangeAspect="1"/>
          </p:cNvPicPr>
          <p:nvPr/>
        </p:nvPicPr>
        <p:blipFill>
          <a:blip r:embed="rId2"/>
          <a:stretch>
            <a:fillRect/>
          </a:stretch>
        </p:blipFill>
        <p:spPr>
          <a:xfrm>
            <a:off x="2882518" y="1739918"/>
            <a:ext cx="6515100" cy="4105275"/>
          </a:xfrm>
          <a:prstGeom prst="rect">
            <a:avLst/>
          </a:prstGeom>
        </p:spPr>
      </p:pic>
    </p:spTree>
    <p:extLst>
      <p:ext uri="{BB962C8B-B14F-4D97-AF65-F5344CB8AC3E}">
        <p14:creationId xmlns:p14="http://schemas.microsoft.com/office/powerpoint/2010/main" val="5564005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K Nearest Neighbor Algorithm to Distinguish IPA vs All Other Ales</a:t>
            </a:r>
          </a:p>
        </p:txBody>
      </p:sp>
      <p:sp>
        <p:nvSpPr>
          <p:cNvPr id="5" name="TextBox 4"/>
          <p:cNvSpPr txBox="1"/>
          <p:nvPr/>
        </p:nvSpPr>
        <p:spPr>
          <a:xfrm>
            <a:off x="2611808" y="2234426"/>
            <a:ext cx="6884732" cy="369332"/>
          </a:xfrm>
          <a:prstGeom prst="rect">
            <a:avLst/>
          </a:prstGeom>
          <a:noFill/>
        </p:spPr>
        <p:txBody>
          <a:bodyPr wrap="square" rtlCol="0">
            <a:spAutoFit/>
          </a:bodyPr>
          <a:lstStyle/>
          <a:p>
            <a:r>
              <a:rPr lang="en-US" dirty="0" smtClean="0"/>
              <a:t>For k = 11 : Accuracy </a:t>
            </a:r>
            <a:r>
              <a:rPr lang="en-US" dirty="0"/>
              <a:t>is 84</a:t>
            </a:r>
            <a:r>
              <a:rPr lang="en-US" dirty="0" smtClean="0"/>
              <a:t>%, Sensitivity = 80%, Specificity = 88%</a:t>
            </a:r>
            <a:endParaRPr lang="en-US" dirty="0"/>
          </a:p>
        </p:txBody>
      </p:sp>
      <p:pic>
        <p:nvPicPr>
          <p:cNvPr id="6" name="Picture 5"/>
          <p:cNvPicPr>
            <a:picLocks noChangeAspect="1"/>
          </p:cNvPicPr>
          <p:nvPr/>
        </p:nvPicPr>
        <p:blipFill>
          <a:blip r:embed="rId3"/>
          <a:stretch>
            <a:fillRect/>
          </a:stretch>
        </p:blipFill>
        <p:spPr>
          <a:xfrm>
            <a:off x="3270464" y="2928063"/>
            <a:ext cx="5567420" cy="3483707"/>
          </a:xfrm>
          <a:prstGeom prst="rect">
            <a:avLst/>
          </a:prstGeom>
        </p:spPr>
      </p:pic>
    </p:spTree>
    <p:extLst>
      <p:ext uri="{BB962C8B-B14F-4D97-AF65-F5344CB8AC3E}">
        <p14:creationId xmlns:p14="http://schemas.microsoft.com/office/powerpoint/2010/main" val="38573025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Breweries per Million Population by State</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016" r="4154"/>
          <a:stretch/>
        </p:blipFill>
        <p:spPr>
          <a:xfrm>
            <a:off x="1380744" y="192024"/>
            <a:ext cx="9795256" cy="6592824"/>
          </a:xfrm>
          <a:prstGeom prst="rect">
            <a:avLst/>
          </a:prstGeom>
        </p:spPr>
      </p:pic>
      <p:sp>
        <p:nvSpPr>
          <p:cNvPr id="4" name="Rectangle 3"/>
          <p:cNvSpPr/>
          <p:nvPr/>
        </p:nvSpPr>
        <p:spPr>
          <a:xfrm>
            <a:off x="4321215" y="700339"/>
            <a:ext cx="6096000" cy="646331"/>
          </a:xfrm>
          <a:prstGeom prst="rect">
            <a:avLst/>
          </a:prstGeom>
        </p:spPr>
        <p:txBody>
          <a:bodyPr>
            <a:spAutoFit/>
          </a:bodyPr>
          <a:lstStyle/>
          <a:p>
            <a:r>
              <a:rPr lang="en-US" dirty="0">
                <a:solidFill>
                  <a:schemeClr val="bg1"/>
                </a:solidFill>
              </a:rPr>
              <a:t>Top 3 State = VT, AK, MT</a:t>
            </a:r>
          </a:p>
          <a:p>
            <a:r>
              <a:rPr lang="en-US" dirty="0">
                <a:solidFill>
                  <a:schemeClr val="bg1"/>
                </a:solidFill>
              </a:rPr>
              <a:t>Bottom 3 States = WV, TN, NJ</a:t>
            </a:r>
          </a:p>
        </p:txBody>
      </p:sp>
      <p:sp>
        <p:nvSpPr>
          <p:cNvPr id="6" name="Oval 5"/>
          <p:cNvSpPr/>
          <p:nvPr/>
        </p:nvSpPr>
        <p:spPr>
          <a:xfrm>
            <a:off x="2393264" y="700339"/>
            <a:ext cx="3363005" cy="305167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665466" y="700339"/>
            <a:ext cx="1320757" cy="136792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393264" y="4085716"/>
            <a:ext cx="1927951" cy="269913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70493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Highest Number of Breweries per Population in States with Average State Affordability</a:t>
            </a:r>
          </a:p>
        </p:txBody>
      </p:sp>
      <p:sp>
        <p:nvSpPr>
          <p:cNvPr id="5" name="Rectangle 4"/>
          <p:cNvSpPr/>
          <p:nvPr/>
        </p:nvSpPr>
        <p:spPr>
          <a:xfrm>
            <a:off x="5864645" y="6460934"/>
            <a:ext cx="6096000" cy="430887"/>
          </a:xfrm>
          <a:prstGeom prst="rect">
            <a:avLst/>
          </a:prstGeom>
        </p:spPr>
        <p:txBody>
          <a:bodyPr>
            <a:spAutoFit/>
          </a:bodyPr>
          <a:lstStyle/>
          <a:p>
            <a:r>
              <a:rPr lang="en-US" sz="1100">
                <a:hlinkClick r:id="rId2"/>
              </a:rPr>
              <a:t>https://taxfoundation.org/new-state-level-price-data-shows-smaller-state-real-income-differences/</a:t>
            </a:r>
            <a:endParaRPr lang="en-US" sz="1100"/>
          </a:p>
        </p:txBody>
      </p:sp>
      <p:pic>
        <p:nvPicPr>
          <p:cNvPr id="7" name="Picture 6"/>
          <p:cNvPicPr>
            <a:picLocks noChangeAspect="1"/>
          </p:cNvPicPr>
          <p:nvPr/>
        </p:nvPicPr>
        <p:blipFill>
          <a:blip r:embed="rId3"/>
          <a:stretch>
            <a:fillRect/>
          </a:stretch>
        </p:blipFill>
        <p:spPr>
          <a:xfrm>
            <a:off x="2742339" y="2355659"/>
            <a:ext cx="6905625" cy="4105275"/>
          </a:xfrm>
          <a:prstGeom prst="rect">
            <a:avLst/>
          </a:prstGeom>
        </p:spPr>
      </p:pic>
    </p:spTree>
    <p:extLst>
      <p:ext uri="{BB962C8B-B14F-4D97-AF65-F5344CB8AC3E}">
        <p14:creationId xmlns:p14="http://schemas.microsoft.com/office/powerpoint/2010/main" val="26513471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“Hippie” States? Craft Breweries vs Communes per Million Population</a:t>
            </a:r>
            <a:endParaRPr lang="en-US" dirty="0"/>
          </a:p>
        </p:txBody>
      </p:sp>
      <p:pic>
        <p:nvPicPr>
          <p:cNvPr id="6" name="Picture 5"/>
          <p:cNvPicPr>
            <a:picLocks noChangeAspect="1"/>
          </p:cNvPicPr>
          <p:nvPr/>
        </p:nvPicPr>
        <p:blipFill>
          <a:blip r:embed="rId2"/>
          <a:stretch>
            <a:fillRect/>
          </a:stretch>
        </p:blipFill>
        <p:spPr>
          <a:xfrm>
            <a:off x="5607300" y="2232178"/>
            <a:ext cx="5315708" cy="3573711"/>
          </a:xfrm>
          <a:prstGeom prst="rect">
            <a:avLst/>
          </a:prstGeom>
        </p:spPr>
      </p:pic>
      <p:pic>
        <p:nvPicPr>
          <p:cNvPr id="7" name="Picture 6"/>
          <p:cNvPicPr>
            <a:picLocks noChangeAspect="1"/>
          </p:cNvPicPr>
          <p:nvPr/>
        </p:nvPicPr>
        <p:blipFill>
          <a:blip r:embed="rId3"/>
          <a:stretch>
            <a:fillRect/>
          </a:stretch>
        </p:blipFill>
        <p:spPr>
          <a:xfrm>
            <a:off x="1298040" y="2685533"/>
            <a:ext cx="3867150" cy="2667000"/>
          </a:xfrm>
          <a:prstGeom prst="rect">
            <a:avLst/>
          </a:prstGeom>
        </p:spPr>
      </p:pic>
    </p:spTree>
    <p:extLst>
      <p:ext uri="{BB962C8B-B14F-4D97-AF65-F5344CB8AC3E}">
        <p14:creationId xmlns:p14="http://schemas.microsoft.com/office/powerpoint/2010/main" val="10063612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Craft Breweries vs. Coops per Million Population</a:t>
            </a:r>
            <a:endParaRPr lang="en-US" dirty="0"/>
          </a:p>
        </p:txBody>
      </p:sp>
      <p:sp>
        <p:nvSpPr>
          <p:cNvPr id="5" name="Rectangle 4"/>
          <p:cNvSpPr/>
          <p:nvPr/>
        </p:nvSpPr>
        <p:spPr>
          <a:xfrm>
            <a:off x="1208183" y="2694488"/>
            <a:ext cx="4278217" cy="2585323"/>
          </a:xfrm>
          <a:prstGeom prst="rect">
            <a:avLst/>
          </a:prstGeom>
        </p:spPr>
        <p:txBody>
          <a:bodyPr wrap="square">
            <a:spAutoFit/>
          </a:bodyPr>
          <a:lstStyle/>
          <a:p>
            <a:r>
              <a:rPr lang="en-US" b="1" dirty="0" smtClean="0">
                <a:solidFill>
                  <a:srgbClr val="00B050"/>
                </a:solidFill>
                <a:latin typeface="Reklame-Script-Regular"/>
              </a:rPr>
              <a:t>Values</a:t>
            </a:r>
          </a:p>
          <a:p>
            <a:r>
              <a:rPr lang="en-US" dirty="0" smtClean="0">
                <a:latin typeface="Open Sans"/>
              </a:rPr>
              <a:t>Cooperatives are based on the values of self-help, self-responsibility, democracy, equality, and solidarity. In the tradition of their founders, cooperative members believe in the ethical values of honesty, openness, social responsibility, and caring for others.</a:t>
            </a:r>
            <a:endParaRPr lang="en-US" b="0" i="0" dirty="0">
              <a:effectLst/>
              <a:latin typeface="Open Sans"/>
            </a:endParaRPr>
          </a:p>
        </p:txBody>
      </p:sp>
      <p:sp>
        <p:nvSpPr>
          <p:cNvPr id="6" name="Rectangle 5"/>
          <p:cNvSpPr/>
          <p:nvPr/>
        </p:nvSpPr>
        <p:spPr>
          <a:xfrm>
            <a:off x="1042930" y="6197159"/>
            <a:ext cx="4980915" cy="369332"/>
          </a:xfrm>
          <a:prstGeom prst="rect">
            <a:avLst/>
          </a:prstGeom>
        </p:spPr>
        <p:txBody>
          <a:bodyPr wrap="none">
            <a:spAutoFit/>
          </a:bodyPr>
          <a:lstStyle/>
          <a:p>
            <a:r>
              <a:rPr lang="en-US" dirty="0">
                <a:hlinkClick r:id="rId2"/>
              </a:rPr>
              <a:t>https://www.eastendfood.coop/what-is-a-co-op/</a:t>
            </a:r>
            <a:endParaRPr lang="en-US" dirty="0"/>
          </a:p>
        </p:txBody>
      </p:sp>
      <p:pic>
        <p:nvPicPr>
          <p:cNvPr id="7" name="Picture 6"/>
          <p:cNvPicPr>
            <a:picLocks noChangeAspect="1"/>
          </p:cNvPicPr>
          <p:nvPr/>
        </p:nvPicPr>
        <p:blipFill>
          <a:blip r:embed="rId3"/>
          <a:stretch>
            <a:fillRect/>
          </a:stretch>
        </p:blipFill>
        <p:spPr>
          <a:xfrm>
            <a:off x="5244951" y="2211923"/>
            <a:ext cx="5325188" cy="3582950"/>
          </a:xfrm>
          <a:prstGeom prst="rect">
            <a:avLst/>
          </a:prstGeom>
        </p:spPr>
      </p:pic>
    </p:spTree>
    <p:extLst>
      <p:ext uri="{BB962C8B-B14F-4D97-AF65-F5344CB8AC3E}">
        <p14:creationId xmlns:p14="http://schemas.microsoft.com/office/powerpoint/2010/main" val="3895386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States with Middle Affordability and “Hippie” Characteristics (Communes + Coops)</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016" r="4154"/>
          <a:stretch/>
        </p:blipFill>
        <p:spPr>
          <a:xfrm>
            <a:off x="2855141" y="1737298"/>
            <a:ext cx="7313427" cy="4922397"/>
          </a:xfrm>
          <a:prstGeom prst="rect">
            <a:avLst/>
          </a:prstGeom>
        </p:spPr>
      </p:pic>
      <p:sp>
        <p:nvSpPr>
          <p:cNvPr id="6" name="Oval 5"/>
          <p:cNvSpPr/>
          <p:nvPr/>
        </p:nvSpPr>
        <p:spPr>
          <a:xfrm>
            <a:off x="3693253" y="2117696"/>
            <a:ext cx="2059651" cy="20687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356995" y="2189024"/>
            <a:ext cx="852447" cy="104794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340715" y="4998298"/>
            <a:ext cx="1831836" cy="158824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89174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Craft Beer Data</a:t>
            </a:r>
            <a:endParaRPr lang="en-US" dirty="0"/>
          </a:p>
        </p:txBody>
      </p:sp>
      <p:pic>
        <p:nvPicPr>
          <p:cNvPr id="12" name="Picture 11"/>
          <p:cNvPicPr>
            <a:picLocks noChangeAspect="1"/>
          </p:cNvPicPr>
          <p:nvPr/>
        </p:nvPicPr>
        <p:blipFill>
          <a:blip r:embed="rId2"/>
          <a:stretch>
            <a:fillRect/>
          </a:stretch>
        </p:blipFill>
        <p:spPr>
          <a:xfrm>
            <a:off x="2611808" y="2365877"/>
            <a:ext cx="3286125" cy="2867025"/>
          </a:xfrm>
          <a:prstGeom prst="rect">
            <a:avLst/>
          </a:prstGeom>
        </p:spPr>
      </p:pic>
      <p:sp>
        <p:nvSpPr>
          <p:cNvPr id="13" name="TextBox 12"/>
          <p:cNvSpPr txBox="1"/>
          <p:nvPr/>
        </p:nvSpPr>
        <p:spPr>
          <a:xfrm>
            <a:off x="2611807" y="5509549"/>
            <a:ext cx="3286125" cy="369332"/>
          </a:xfrm>
          <a:prstGeom prst="rect">
            <a:avLst/>
          </a:prstGeom>
          <a:noFill/>
        </p:spPr>
        <p:txBody>
          <a:bodyPr wrap="square" rtlCol="0">
            <a:spAutoFit/>
          </a:bodyPr>
          <a:lstStyle/>
          <a:p>
            <a:pPr algn="ctr"/>
            <a:r>
              <a:rPr lang="en-US" dirty="0" smtClean="0"/>
              <a:t>Craft Breweries</a:t>
            </a:r>
            <a:endParaRPr lang="en-US" dirty="0"/>
          </a:p>
        </p:txBody>
      </p:sp>
      <p:pic>
        <p:nvPicPr>
          <p:cNvPr id="14" name="Picture 13"/>
          <p:cNvPicPr>
            <a:picLocks noChangeAspect="1"/>
          </p:cNvPicPr>
          <p:nvPr/>
        </p:nvPicPr>
        <p:blipFill>
          <a:blip r:embed="rId3"/>
          <a:stretch>
            <a:fillRect/>
          </a:stretch>
        </p:blipFill>
        <p:spPr>
          <a:xfrm>
            <a:off x="6815828" y="2365877"/>
            <a:ext cx="2888693" cy="2897748"/>
          </a:xfrm>
          <a:prstGeom prst="rect">
            <a:avLst/>
          </a:prstGeom>
        </p:spPr>
      </p:pic>
      <p:sp>
        <p:nvSpPr>
          <p:cNvPr id="15" name="TextBox 14"/>
          <p:cNvSpPr txBox="1"/>
          <p:nvPr/>
        </p:nvSpPr>
        <p:spPr>
          <a:xfrm>
            <a:off x="6617111" y="5509549"/>
            <a:ext cx="3286125" cy="369332"/>
          </a:xfrm>
          <a:prstGeom prst="rect">
            <a:avLst/>
          </a:prstGeom>
          <a:noFill/>
        </p:spPr>
        <p:txBody>
          <a:bodyPr wrap="square" rtlCol="0">
            <a:spAutoFit/>
          </a:bodyPr>
          <a:lstStyle/>
          <a:p>
            <a:pPr algn="ctr"/>
            <a:r>
              <a:rPr lang="en-US" dirty="0" smtClean="0"/>
              <a:t>Craft Beers</a:t>
            </a:r>
            <a:endParaRPr lang="en-US" dirty="0"/>
          </a:p>
        </p:txBody>
      </p:sp>
      <p:sp>
        <p:nvSpPr>
          <p:cNvPr id="21" name="Left-Right Arrow 20"/>
          <p:cNvSpPr/>
          <p:nvPr/>
        </p:nvSpPr>
        <p:spPr>
          <a:xfrm>
            <a:off x="5897932" y="3537679"/>
            <a:ext cx="817661" cy="5996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67678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Use Cost of Living, Coops, and Communes to Find Next Market for Craft </a:t>
            </a:r>
            <a:r>
              <a:rPr lang="en-US" dirty="0" smtClean="0"/>
              <a:t>Breweries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751126266"/>
              </p:ext>
            </p:extLst>
          </p:nvPr>
        </p:nvGraphicFramePr>
        <p:xfrm>
          <a:off x="2080964" y="2749982"/>
          <a:ext cx="8128002" cy="23063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256112">
                  <a:extLst>
                    <a:ext uri="{9D8B030D-6E8A-4147-A177-3AD203B41FA5}">
                      <a16:colId xmlns:a16="http://schemas.microsoft.com/office/drawing/2014/main" xmlns="" val="20001"/>
                    </a:ext>
                  </a:extLst>
                </a:gridCol>
                <a:gridCol w="1453222">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840">
                <a:tc>
                  <a:txBody>
                    <a:bodyPr/>
                    <a:lstStyle/>
                    <a:p>
                      <a:r>
                        <a:rPr lang="en-US" dirty="0" err="1"/>
                        <a:t>Abbr</a:t>
                      </a:r>
                      <a:endParaRPr lang="en-US" dirty="0"/>
                    </a:p>
                  </a:txBody>
                  <a:tcPr/>
                </a:tc>
                <a:tc>
                  <a:txBody>
                    <a:bodyPr/>
                    <a:lstStyle/>
                    <a:p>
                      <a:r>
                        <a:rPr lang="en-US" dirty="0"/>
                        <a:t>Name</a:t>
                      </a:r>
                    </a:p>
                  </a:txBody>
                  <a:tcPr/>
                </a:tc>
                <a:tc>
                  <a:txBody>
                    <a:bodyPr/>
                    <a:lstStyle/>
                    <a:p>
                      <a:r>
                        <a:rPr lang="en-US" dirty="0"/>
                        <a:t>Cost</a:t>
                      </a:r>
                      <a:r>
                        <a:rPr lang="en-US" baseline="0" dirty="0"/>
                        <a:t> Adjustment</a:t>
                      </a:r>
                      <a:endParaRPr lang="en-US" dirty="0"/>
                    </a:p>
                  </a:txBody>
                  <a:tcPr/>
                </a:tc>
                <a:tc>
                  <a:txBody>
                    <a:bodyPr/>
                    <a:lstStyle/>
                    <a:p>
                      <a:r>
                        <a:rPr lang="en-US" sz="1600" dirty="0"/>
                        <a:t>Communes per 1 Million Pop</a:t>
                      </a:r>
                    </a:p>
                  </a:txBody>
                  <a:tcPr/>
                </a:tc>
                <a:tc>
                  <a:txBody>
                    <a:bodyPr/>
                    <a:lstStyle/>
                    <a:p>
                      <a:r>
                        <a:rPr lang="en-US" sz="1600" dirty="0"/>
                        <a:t>Coops per 1 Million Pop</a:t>
                      </a:r>
                    </a:p>
                  </a:txBody>
                  <a:tcPr/>
                </a:tc>
                <a:tc>
                  <a:txBody>
                    <a:bodyPr/>
                    <a:lstStyle/>
                    <a:p>
                      <a:r>
                        <a:rPr lang="en-US" sz="1600" dirty="0"/>
                        <a:t>Breweries per 1 Million Pop</a:t>
                      </a:r>
                    </a:p>
                  </a:txBody>
                  <a:tcPr/>
                </a:tc>
                <a:extLst>
                  <a:ext uri="{0D108BD9-81ED-4DB2-BD59-A6C34878D82A}">
                    <a16:rowId xmlns:a16="http://schemas.microsoft.com/office/drawing/2014/main" xmlns="" val="10000"/>
                  </a:ext>
                </a:extLst>
              </a:tr>
              <a:tr h="370840">
                <a:tc>
                  <a:txBody>
                    <a:bodyPr/>
                    <a:lstStyle/>
                    <a:p>
                      <a:pPr algn="l" fontAlgn="ctr"/>
                      <a:r>
                        <a:rPr lang="en-US" sz="1000" b="0" i="0" u="none" strike="noStrike" dirty="0">
                          <a:solidFill>
                            <a:srgbClr val="000000"/>
                          </a:solidFill>
                          <a:effectLst/>
                          <a:latin typeface="Lucida Sans" panose="020B0602030504020204" pitchFamily="34" charset="0"/>
                        </a:rPr>
                        <a:t>HI</a:t>
                      </a:r>
                    </a:p>
                  </a:txBody>
                  <a:tcPr marL="9525" marR="9525" marT="9525" marB="0" anchor="ctr"/>
                </a:tc>
                <a:tc>
                  <a:txBody>
                    <a:bodyPr/>
                    <a:lstStyle/>
                    <a:p>
                      <a:pPr algn="l" fontAlgn="ctr"/>
                      <a:r>
                        <a:rPr lang="en-US" sz="1000" b="0" i="0" u="none" strike="noStrike">
                          <a:solidFill>
                            <a:srgbClr val="000000"/>
                          </a:solidFill>
                          <a:effectLst/>
                          <a:latin typeface="Lucida Sans" panose="020B0602030504020204" pitchFamily="34" charset="0"/>
                        </a:rPr>
                        <a:t>Hawaii</a:t>
                      </a:r>
                    </a:p>
                  </a:txBody>
                  <a:tcPr marL="9525" marR="9525" marT="9525" marB="0" anchor="ctr"/>
                </a:tc>
                <a:tc>
                  <a:txBody>
                    <a:bodyPr/>
                    <a:lstStyle/>
                    <a:p>
                      <a:pPr algn="r" fontAlgn="ctr"/>
                      <a:r>
                        <a:rPr lang="en-US" sz="1000" b="0" i="0" u="none" strike="noStrike" dirty="0">
                          <a:solidFill>
                            <a:srgbClr val="FF0000"/>
                          </a:solidFill>
                          <a:effectLst/>
                          <a:latin typeface="Lucida Sans" panose="020B0602030504020204" pitchFamily="34" charset="0"/>
                        </a:rPr>
                        <a:t>-0.15</a:t>
                      </a:r>
                    </a:p>
                  </a:txBody>
                  <a:tcPr marL="9525" marR="9525" marT="9525" marB="0" anchor="ctr"/>
                </a:tc>
                <a:tc>
                  <a:txBody>
                    <a:bodyPr/>
                    <a:lstStyle/>
                    <a:p>
                      <a:pPr algn="r" fontAlgn="ctr"/>
                      <a:r>
                        <a:rPr lang="en-US" sz="1000" b="0" i="0" u="none" strike="noStrike" dirty="0">
                          <a:solidFill>
                            <a:srgbClr val="00B050"/>
                          </a:solidFill>
                          <a:effectLst/>
                          <a:latin typeface="Lucida Sans" panose="020B0602030504020204" pitchFamily="34" charset="0"/>
                        </a:rPr>
                        <a:t>1.05E-05</a:t>
                      </a:r>
                    </a:p>
                  </a:txBody>
                  <a:tcPr marL="9525" marR="9525" marT="9525" marB="0" anchor="ctr"/>
                </a:tc>
                <a:tc>
                  <a:txBody>
                    <a:bodyPr/>
                    <a:lstStyle/>
                    <a:p>
                      <a:pPr algn="r" fontAlgn="ctr"/>
                      <a:r>
                        <a:rPr lang="en-US" sz="1000" b="0" i="0" u="none" strike="noStrike" dirty="0">
                          <a:solidFill>
                            <a:srgbClr val="000000"/>
                          </a:solidFill>
                          <a:effectLst/>
                          <a:latin typeface="Lucida Sans" panose="020B0602030504020204" pitchFamily="34" charset="0"/>
                        </a:rPr>
                        <a:t>2.10E-06</a:t>
                      </a:r>
                    </a:p>
                  </a:txBody>
                  <a:tcPr marL="9525" marR="9525" marT="9525" marB="0" anchor="ctr"/>
                </a:tc>
                <a:tc>
                  <a:txBody>
                    <a:bodyPr/>
                    <a:lstStyle/>
                    <a:p>
                      <a:pPr algn="r" fontAlgn="ctr"/>
                      <a:r>
                        <a:rPr lang="en-US" sz="1000" b="0" i="0" u="none" strike="noStrike" dirty="0">
                          <a:solidFill>
                            <a:srgbClr val="000000"/>
                          </a:solidFill>
                          <a:effectLst/>
                          <a:latin typeface="Lucida Sans" panose="020B0602030504020204" pitchFamily="34" charset="0"/>
                        </a:rPr>
                        <a:t>2.79407</a:t>
                      </a:r>
                    </a:p>
                  </a:txBody>
                  <a:tcPr marL="9525" marR="9525" marT="9525" marB="0" anchor="ctr"/>
                </a:tc>
                <a:extLst>
                  <a:ext uri="{0D108BD9-81ED-4DB2-BD59-A6C34878D82A}">
                    <a16:rowId xmlns:a16="http://schemas.microsoft.com/office/drawing/2014/main" xmlns="" val="10001"/>
                  </a:ext>
                </a:extLst>
              </a:tr>
              <a:tr h="370840">
                <a:tc>
                  <a:txBody>
                    <a:bodyPr/>
                    <a:lstStyle/>
                    <a:p>
                      <a:pPr algn="l" fontAlgn="ctr"/>
                      <a:r>
                        <a:rPr lang="en-US" sz="1000" b="0" i="0" u="none" strike="noStrike">
                          <a:solidFill>
                            <a:srgbClr val="000000"/>
                          </a:solidFill>
                          <a:effectLst/>
                          <a:latin typeface="Lucida Sans" panose="020B0602030504020204" pitchFamily="34" charset="0"/>
                        </a:rPr>
                        <a:t>MN</a:t>
                      </a:r>
                    </a:p>
                  </a:txBody>
                  <a:tcPr marL="9525" marR="9525" marT="9525" marB="0" anchor="ctr"/>
                </a:tc>
                <a:tc>
                  <a:txBody>
                    <a:bodyPr/>
                    <a:lstStyle/>
                    <a:p>
                      <a:pPr algn="l" fontAlgn="ctr"/>
                      <a:r>
                        <a:rPr lang="en-US" sz="1000" b="0" i="0" u="none" strike="noStrike">
                          <a:solidFill>
                            <a:srgbClr val="000000"/>
                          </a:solidFill>
                          <a:effectLst/>
                          <a:latin typeface="Lucida Sans" panose="020B0602030504020204" pitchFamily="34" charset="0"/>
                        </a:rPr>
                        <a:t>Minnesota</a:t>
                      </a:r>
                    </a:p>
                  </a:txBody>
                  <a:tcPr marL="9525" marR="9525" marT="9525" marB="0" anchor="ctr"/>
                </a:tc>
                <a:tc>
                  <a:txBody>
                    <a:bodyPr/>
                    <a:lstStyle/>
                    <a:p>
                      <a:pPr algn="r" fontAlgn="ctr"/>
                      <a:r>
                        <a:rPr lang="en-US" sz="1000" b="0" i="0" u="none" strike="noStrike" dirty="0">
                          <a:solidFill>
                            <a:srgbClr val="00B050"/>
                          </a:solidFill>
                          <a:effectLst/>
                          <a:latin typeface="Lucida Sans" panose="020B0602030504020204" pitchFamily="34" charset="0"/>
                        </a:rPr>
                        <a:t>0.03</a:t>
                      </a:r>
                    </a:p>
                  </a:txBody>
                  <a:tcPr marL="9525" marR="9525" marT="9525" marB="0" anchor="ctr"/>
                </a:tc>
                <a:tc>
                  <a:txBody>
                    <a:bodyPr/>
                    <a:lstStyle/>
                    <a:p>
                      <a:pPr algn="r" fontAlgn="ctr"/>
                      <a:r>
                        <a:rPr lang="en-US" sz="1000" b="0" i="0" u="none" strike="noStrike" dirty="0">
                          <a:solidFill>
                            <a:srgbClr val="000000"/>
                          </a:solidFill>
                          <a:effectLst/>
                          <a:latin typeface="Lucida Sans" panose="020B0602030504020204" pitchFamily="34" charset="0"/>
                        </a:rPr>
                        <a:t>4.01E-06</a:t>
                      </a:r>
                    </a:p>
                  </a:txBody>
                  <a:tcPr marL="9525" marR="9525" marT="9525" marB="0" anchor="ctr"/>
                </a:tc>
                <a:tc>
                  <a:txBody>
                    <a:bodyPr/>
                    <a:lstStyle/>
                    <a:p>
                      <a:pPr algn="r" fontAlgn="ctr"/>
                      <a:r>
                        <a:rPr lang="en-US" sz="1000" b="0" i="0" u="none" strike="noStrike" dirty="0">
                          <a:solidFill>
                            <a:srgbClr val="00B050"/>
                          </a:solidFill>
                          <a:effectLst/>
                          <a:latin typeface="Lucida Sans" panose="020B0602030504020204" pitchFamily="34" charset="0"/>
                        </a:rPr>
                        <a:t>8.20E-06</a:t>
                      </a:r>
                    </a:p>
                  </a:txBody>
                  <a:tcPr marL="9525" marR="9525" marT="9525" marB="0" anchor="ctr"/>
                </a:tc>
                <a:tc>
                  <a:txBody>
                    <a:bodyPr/>
                    <a:lstStyle/>
                    <a:p>
                      <a:pPr algn="r" fontAlgn="ctr"/>
                      <a:r>
                        <a:rPr lang="en-US" sz="1000" b="0" i="0" u="none" strike="noStrike" dirty="0">
                          <a:solidFill>
                            <a:srgbClr val="00B050"/>
                          </a:solidFill>
                          <a:effectLst/>
                          <a:latin typeface="Lucida Sans" panose="020B0602030504020204" pitchFamily="34" charset="0"/>
                        </a:rPr>
                        <a:t>2.18595</a:t>
                      </a:r>
                    </a:p>
                  </a:txBody>
                  <a:tcPr marL="9525" marR="9525" marT="9525" marB="0" anchor="ctr"/>
                </a:tc>
                <a:extLst>
                  <a:ext uri="{0D108BD9-81ED-4DB2-BD59-A6C34878D82A}">
                    <a16:rowId xmlns:a16="http://schemas.microsoft.com/office/drawing/2014/main" xmlns="" val="10002"/>
                  </a:ext>
                </a:extLst>
              </a:tr>
              <a:tr h="370840">
                <a:tc>
                  <a:txBody>
                    <a:bodyPr/>
                    <a:lstStyle/>
                    <a:p>
                      <a:pPr algn="l" fontAlgn="ctr"/>
                      <a:r>
                        <a:rPr lang="en-US" sz="1000" b="0" i="0" u="none" strike="noStrike">
                          <a:solidFill>
                            <a:srgbClr val="000000"/>
                          </a:solidFill>
                          <a:effectLst/>
                          <a:latin typeface="Lucida Sans" panose="020B0602030504020204" pitchFamily="34" charset="0"/>
                        </a:rPr>
                        <a:t>NM</a:t>
                      </a:r>
                    </a:p>
                  </a:txBody>
                  <a:tcPr marL="9525" marR="9525" marT="9525" marB="0" anchor="ctr"/>
                </a:tc>
                <a:tc>
                  <a:txBody>
                    <a:bodyPr/>
                    <a:lstStyle/>
                    <a:p>
                      <a:pPr algn="l" fontAlgn="ctr"/>
                      <a:r>
                        <a:rPr lang="en-US" sz="1000" b="0" i="0" u="none" strike="noStrike">
                          <a:solidFill>
                            <a:srgbClr val="000000"/>
                          </a:solidFill>
                          <a:effectLst/>
                          <a:latin typeface="Lucida Sans" panose="020B0602030504020204" pitchFamily="34" charset="0"/>
                        </a:rPr>
                        <a:t>New Mexico</a:t>
                      </a:r>
                    </a:p>
                  </a:txBody>
                  <a:tcPr marL="9525" marR="9525" marT="9525" marB="0" anchor="ctr"/>
                </a:tc>
                <a:tc>
                  <a:txBody>
                    <a:bodyPr/>
                    <a:lstStyle/>
                    <a:p>
                      <a:pPr algn="r" fontAlgn="ctr"/>
                      <a:r>
                        <a:rPr lang="en-US" sz="1000" b="0" i="0" u="none" strike="noStrike" dirty="0">
                          <a:solidFill>
                            <a:srgbClr val="000000"/>
                          </a:solidFill>
                          <a:effectLst/>
                          <a:latin typeface="Lucida Sans" panose="020B0602030504020204" pitchFamily="34" charset="0"/>
                        </a:rPr>
                        <a:t>0.06</a:t>
                      </a:r>
                    </a:p>
                  </a:txBody>
                  <a:tcPr marL="9525" marR="9525" marT="9525" marB="0" anchor="ctr"/>
                </a:tc>
                <a:tc>
                  <a:txBody>
                    <a:bodyPr/>
                    <a:lstStyle/>
                    <a:p>
                      <a:pPr algn="r" fontAlgn="ctr"/>
                      <a:r>
                        <a:rPr lang="en-US" sz="1000" b="0" i="0" u="none" strike="noStrike" dirty="0">
                          <a:solidFill>
                            <a:srgbClr val="00B050"/>
                          </a:solidFill>
                          <a:effectLst/>
                          <a:latin typeface="Lucida Sans" panose="020B0602030504020204" pitchFamily="34" charset="0"/>
                        </a:rPr>
                        <a:t>8.63E-06</a:t>
                      </a:r>
                    </a:p>
                  </a:txBody>
                  <a:tcPr marL="9525" marR="9525" marT="9525" marB="0" anchor="ctr"/>
                </a:tc>
                <a:tc>
                  <a:txBody>
                    <a:bodyPr/>
                    <a:lstStyle/>
                    <a:p>
                      <a:pPr algn="r" fontAlgn="ctr"/>
                      <a:r>
                        <a:rPr lang="en-US" sz="1000" b="0" i="0" u="none" strike="noStrike" dirty="0">
                          <a:solidFill>
                            <a:srgbClr val="000000"/>
                          </a:solidFill>
                          <a:effectLst/>
                          <a:latin typeface="Lucida Sans" panose="020B0602030504020204" pitchFamily="34" charset="0"/>
                        </a:rPr>
                        <a:t>3.84E-06</a:t>
                      </a:r>
                    </a:p>
                  </a:txBody>
                  <a:tcPr marL="9525" marR="9525" marT="9525" marB="0" anchor="ctr"/>
                </a:tc>
                <a:tc>
                  <a:txBody>
                    <a:bodyPr/>
                    <a:lstStyle/>
                    <a:p>
                      <a:pPr algn="r" fontAlgn="ctr"/>
                      <a:r>
                        <a:rPr lang="en-US" sz="1000" b="0" i="0" u="none" strike="noStrike" dirty="0">
                          <a:solidFill>
                            <a:srgbClr val="00B050"/>
                          </a:solidFill>
                          <a:effectLst/>
                          <a:latin typeface="Lucida Sans" panose="020B0602030504020204" pitchFamily="34" charset="0"/>
                        </a:rPr>
                        <a:t>1.91837</a:t>
                      </a:r>
                    </a:p>
                  </a:txBody>
                  <a:tcPr marL="9525" marR="9525" marT="9525" marB="0" anchor="ctr"/>
                </a:tc>
                <a:extLst>
                  <a:ext uri="{0D108BD9-81ED-4DB2-BD59-A6C34878D82A}">
                    <a16:rowId xmlns:a16="http://schemas.microsoft.com/office/drawing/2014/main" xmlns="" val="10003"/>
                  </a:ext>
                </a:extLst>
              </a:tr>
              <a:tr h="370840">
                <a:tc>
                  <a:txBody>
                    <a:bodyPr/>
                    <a:lstStyle/>
                    <a:p>
                      <a:pPr algn="l" fontAlgn="ctr"/>
                      <a:r>
                        <a:rPr lang="en-US" sz="1000" b="0" i="0" u="none" strike="noStrike">
                          <a:solidFill>
                            <a:srgbClr val="000000"/>
                          </a:solidFill>
                          <a:effectLst/>
                          <a:latin typeface="Lucida Sans" panose="020B0602030504020204" pitchFamily="34" charset="0"/>
                        </a:rPr>
                        <a:t>WA</a:t>
                      </a:r>
                    </a:p>
                  </a:txBody>
                  <a:tcPr marL="9525" marR="9525" marT="9525" marB="0" anchor="ctr"/>
                </a:tc>
                <a:tc>
                  <a:txBody>
                    <a:bodyPr/>
                    <a:lstStyle/>
                    <a:p>
                      <a:pPr algn="l" fontAlgn="ctr"/>
                      <a:r>
                        <a:rPr lang="en-US" sz="1000" b="0" i="0" u="none" strike="noStrike">
                          <a:solidFill>
                            <a:srgbClr val="000000"/>
                          </a:solidFill>
                          <a:effectLst/>
                          <a:latin typeface="Lucida Sans" panose="020B0602030504020204" pitchFamily="34" charset="0"/>
                        </a:rPr>
                        <a:t>Washington</a:t>
                      </a:r>
                    </a:p>
                  </a:txBody>
                  <a:tcPr marL="9525" marR="9525" marT="9525" marB="0" anchor="ctr"/>
                </a:tc>
                <a:tc>
                  <a:txBody>
                    <a:bodyPr/>
                    <a:lstStyle/>
                    <a:p>
                      <a:pPr algn="r" fontAlgn="ctr"/>
                      <a:r>
                        <a:rPr lang="en-US" sz="1000" b="0" i="0" u="none" strike="noStrike" dirty="0">
                          <a:solidFill>
                            <a:srgbClr val="00B050"/>
                          </a:solidFill>
                          <a:effectLst/>
                          <a:latin typeface="Lucida Sans" panose="020B0602030504020204" pitchFamily="34" charset="0"/>
                        </a:rPr>
                        <a:t>-0.03</a:t>
                      </a:r>
                    </a:p>
                  </a:txBody>
                  <a:tcPr marL="9525" marR="9525" marT="9525" marB="0" anchor="ctr"/>
                </a:tc>
                <a:tc>
                  <a:txBody>
                    <a:bodyPr/>
                    <a:lstStyle/>
                    <a:p>
                      <a:pPr algn="r" fontAlgn="ctr"/>
                      <a:r>
                        <a:rPr lang="en-US" sz="1000" b="0" i="0" u="none" strike="noStrike" dirty="0">
                          <a:solidFill>
                            <a:srgbClr val="00B050"/>
                          </a:solidFill>
                          <a:effectLst/>
                          <a:latin typeface="Lucida Sans" panose="020B0602030504020204" pitchFamily="34" charset="0"/>
                        </a:rPr>
                        <a:t>8.93E-06</a:t>
                      </a:r>
                    </a:p>
                  </a:txBody>
                  <a:tcPr marL="9525" marR="9525" marT="9525" marB="0" anchor="ctr"/>
                </a:tc>
                <a:tc>
                  <a:txBody>
                    <a:bodyPr/>
                    <a:lstStyle/>
                    <a:p>
                      <a:pPr algn="r" fontAlgn="ctr"/>
                      <a:r>
                        <a:rPr lang="en-US" sz="1000" b="0" i="0" u="none" strike="noStrike" dirty="0">
                          <a:solidFill>
                            <a:srgbClr val="000000"/>
                          </a:solidFill>
                          <a:effectLst/>
                          <a:latin typeface="Lucida Sans" panose="020B0602030504020204" pitchFamily="34" charset="0"/>
                        </a:rPr>
                        <a:t>3.90E-06</a:t>
                      </a:r>
                    </a:p>
                  </a:txBody>
                  <a:tcPr marL="9525" marR="9525" marT="9525" marB="0" anchor="ctr"/>
                </a:tc>
                <a:tc>
                  <a:txBody>
                    <a:bodyPr/>
                    <a:lstStyle/>
                    <a:p>
                      <a:pPr algn="r" fontAlgn="ctr"/>
                      <a:r>
                        <a:rPr lang="en-US" sz="1000" b="0" i="0" u="none" strike="noStrike" dirty="0">
                          <a:solidFill>
                            <a:srgbClr val="FF0000"/>
                          </a:solidFill>
                          <a:effectLst/>
                          <a:latin typeface="Lucida Sans" panose="020B0602030504020204" pitchFamily="34" charset="0"/>
                        </a:rPr>
                        <a:t>3.20765</a:t>
                      </a:r>
                    </a:p>
                  </a:txBody>
                  <a:tcPr marL="9525" marR="9525" marT="9525" marB="0" anchor="ct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9066522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F16E2C3-686E-3141-A2E0-25B41E818FE1}"/>
              </a:ext>
            </a:extLst>
          </p:cNvPr>
          <p:cNvPicPr>
            <a:picLocks noChangeAspect="1"/>
          </p:cNvPicPr>
          <p:nvPr/>
        </p:nvPicPr>
        <p:blipFill>
          <a:blip r:embed="rId3"/>
          <a:stretch>
            <a:fillRect/>
          </a:stretch>
        </p:blipFill>
        <p:spPr>
          <a:xfrm>
            <a:off x="1144814" y="277585"/>
            <a:ext cx="10054166" cy="6204857"/>
          </a:xfrm>
          <a:prstGeom prst="rect">
            <a:avLst/>
          </a:prstGeom>
        </p:spPr>
      </p:pic>
    </p:spTree>
    <p:extLst>
      <p:ext uri="{BB962C8B-B14F-4D97-AF65-F5344CB8AC3E}">
        <p14:creationId xmlns:p14="http://schemas.microsoft.com/office/powerpoint/2010/main" val="7454744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Imput</a:t>
            </a:r>
            <a:r>
              <a:rPr lang="en-US" dirty="0" smtClean="0"/>
              <a:t> Missing </a:t>
            </a:r>
            <a:r>
              <a:rPr lang="en-US" dirty="0"/>
              <a:t>Values</a:t>
            </a:r>
          </a:p>
        </p:txBody>
      </p:sp>
      <p:sp>
        <p:nvSpPr>
          <p:cNvPr id="4" name="TextBox 3"/>
          <p:cNvSpPr txBox="1"/>
          <p:nvPr/>
        </p:nvSpPr>
        <p:spPr>
          <a:xfrm>
            <a:off x="1597485" y="2440605"/>
            <a:ext cx="8969741" cy="2400657"/>
          </a:xfrm>
          <a:prstGeom prst="rect">
            <a:avLst/>
          </a:prstGeom>
          <a:noFill/>
        </p:spPr>
        <p:txBody>
          <a:bodyPr wrap="square" rtlCol="0">
            <a:spAutoFit/>
          </a:bodyPr>
          <a:lstStyle/>
          <a:p>
            <a:pPr marL="285750" indent="-285750">
              <a:buFont typeface="Arial"/>
              <a:buChar char="•"/>
            </a:pPr>
            <a:r>
              <a:rPr lang="en-US" dirty="0"/>
              <a:t>Beer Judges Certification Program Style Guidelines: </a:t>
            </a:r>
            <a:r>
              <a:rPr lang="en-US" dirty="0">
                <a:hlinkClick r:id="rId2"/>
              </a:rPr>
              <a:t>https://www.bjcp.org/stylecenter.php</a:t>
            </a:r>
            <a:endParaRPr lang="en-US" dirty="0"/>
          </a:p>
          <a:p>
            <a:pPr marL="285750" indent="-285750">
              <a:buFont typeface="Arial"/>
              <a:buChar char="•"/>
            </a:pPr>
            <a:endParaRPr lang="en-US" dirty="0"/>
          </a:p>
          <a:p>
            <a:pPr marL="285750" indent="-285750">
              <a:buFont typeface="Arial"/>
              <a:buChar char="•"/>
            </a:pPr>
            <a:r>
              <a:rPr lang="en-US" dirty="0" smtClean="0"/>
              <a:t>Found </a:t>
            </a:r>
            <a:r>
              <a:rPr lang="en-US" dirty="0"/>
              <a:t>ranges of for missing values (</a:t>
            </a:r>
            <a:r>
              <a:rPr lang="en-US" dirty="0" err="1"/>
              <a:t>ibu</a:t>
            </a:r>
            <a:r>
              <a:rPr lang="en-US" dirty="0"/>
              <a:t>/</a:t>
            </a:r>
            <a:r>
              <a:rPr lang="en-US" dirty="0" err="1"/>
              <a:t>abv</a:t>
            </a:r>
            <a:r>
              <a:rPr lang="en-US" dirty="0"/>
              <a:t>) </a:t>
            </a:r>
          </a:p>
          <a:p>
            <a:pPr marL="285750" indent="-285750">
              <a:buFont typeface="Arial"/>
              <a:buChar char="•"/>
            </a:pPr>
            <a:endParaRPr lang="en-US" dirty="0"/>
          </a:p>
          <a:p>
            <a:pPr marL="285750" indent="-285750">
              <a:buFont typeface="Arial"/>
              <a:buChar char="•"/>
            </a:pPr>
            <a:r>
              <a:rPr lang="en-US" dirty="0"/>
              <a:t>Computed and imputed mean by </a:t>
            </a:r>
            <a:r>
              <a:rPr lang="en-US" dirty="0" smtClean="0"/>
              <a:t>class</a:t>
            </a:r>
          </a:p>
          <a:p>
            <a:pPr marL="285750" indent="-285750">
              <a:buFont typeface="Arial"/>
              <a:buChar char="•"/>
            </a:pPr>
            <a:endParaRPr lang="en-US" dirty="0"/>
          </a:p>
          <a:p>
            <a:pPr marL="285750" indent="-285750">
              <a:buFont typeface="Arial"/>
              <a:buChar char="•"/>
            </a:pPr>
            <a:r>
              <a:rPr lang="en-US" sz="2400" b="1" dirty="0" smtClean="0"/>
              <a:t>IBU 41.7 % missing reduced to 24.32%</a:t>
            </a:r>
            <a:endParaRPr lang="en-US" sz="2400" b="1" dirty="0"/>
          </a:p>
        </p:txBody>
      </p:sp>
    </p:spTree>
    <p:extLst>
      <p:ext uri="{BB962C8B-B14F-4D97-AF65-F5344CB8AC3E}">
        <p14:creationId xmlns:p14="http://schemas.microsoft.com/office/powerpoint/2010/main" val="25593046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Many Breweries per State?</a:t>
            </a:r>
          </a:p>
        </p:txBody>
      </p:sp>
      <p:pic>
        <p:nvPicPr>
          <p:cNvPr id="11" name="Content Placeholder 10"/>
          <p:cNvPicPr>
            <a:picLocks noGrp="1" noChangeAspect="1"/>
          </p:cNvPicPr>
          <p:nvPr>
            <p:ph idx="1"/>
          </p:nvPr>
        </p:nvPicPr>
        <p:blipFill rotWithShape="1">
          <a:blip r:embed="rId3">
            <a:extLst>
              <a:ext uri="{28A0092B-C50C-407E-A947-70E740481C1C}">
                <a14:useLocalDpi xmlns:a14="http://schemas.microsoft.com/office/drawing/2010/main" val="0"/>
              </a:ext>
            </a:extLst>
          </a:blip>
          <a:srcRect l="4085" r="4248"/>
          <a:stretch/>
        </p:blipFill>
        <p:spPr>
          <a:xfrm>
            <a:off x="1379128" y="191376"/>
            <a:ext cx="9793224" cy="6593192"/>
          </a:xfrm>
        </p:spPr>
      </p:pic>
      <p:sp>
        <p:nvSpPr>
          <p:cNvPr id="3" name="Rectangle 2"/>
          <p:cNvSpPr/>
          <p:nvPr/>
        </p:nvSpPr>
        <p:spPr>
          <a:xfrm>
            <a:off x="4321215" y="617278"/>
            <a:ext cx="6096000" cy="646331"/>
          </a:xfrm>
          <a:prstGeom prst="rect">
            <a:avLst/>
          </a:prstGeom>
        </p:spPr>
        <p:txBody>
          <a:bodyPr>
            <a:spAutoFit/>
          </a:bodyPr>
          <a:lstStyle/>
          <a:p>
            <a:r>
              <a:rPr lang="en-US" dirty="0">
                <a:solidFill>
                  <a:schemeClr val="bg1"/>
                </a:solidFill>
              </a:rPr>
              <a:t>Top 3 States = CO, CA, MI</a:t>
            </a:r>
          </a:p>
          <a:p>
            <a:r>
              <a:rPr lang="en-US" dirty="0">
                <a:solidFill>
                  <a:schemeClr val="bg1"/>
                </a:solidFill>
              </a:rPr>
              <a:t>Bottom 3 States = DC, ND, SD</a:t>
            </a:r>
          </a:p>
        </p:txBody>
      </p:sp>
    </p:spTree>
    <p:extLst>
      <p:ext uri="{BB962C8B-B14F-4D97-AF65-F5344CB8AC3E}">
        <p14:creationId xmlns:p14="http://schemas.microsoft.com/office/powerpoint/2010/main" val="24816265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Breweries per Million Population by State</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016" r="4154"/>
          <a:stretch/>
        </p:blipFill>
        <p:spPr>
          <a:xfrm>
            <a:off x="1380744" y="192024"/>
            <a:ext cx="9795256" cy="6592824"/>
          </a:xfrm>
          <a:prstGeom prst="rect">
            <a:avLst/>
          </a:prstGeom>
        </p:spPr>
      </p:pic>
      <p:sp>
        <p:nvSpPr>
          <p:cNvPr id="4" name="Rectangle 3"/>
          <p:cNvSpPr/>
          <p:nvPr/>
        </p:nvSpPr>
        <p:spPr>
          <a:xfrm>
            <a:off x="4321215" y="700339"/>
            <a:ext cx="6096000" cy="646331"/>
          </a:xfrm>
          <a:prstGeom prst="rect">
            <a:avLst/>
          </a:prstGeom>
        </p:spPr>
        <p:txBody>
          <a:bodyPr>
            <a:spAutoFit/>
          </a:bodyPr>
          <a:lstStyle/>
          <a:p>
            <a:r>
              <a:rPr lang="en-US" dirty="0">
                <a:solidFill>
                  <a:schemeClr val="bg1"/>
                </a:solidFill>
              </a:rPr>
              <a:t>Top 3 State = VT, AK, MT</a:t>
            </a:r>
          </a:p>
          <a:p>
            <a:r>
              <a:rPr lang="en-US" dirty="0">
                <a:solidFill>
                  <a:schemeClr val="bg1"/>
                </a:solidFill>
              </a:rPr>
              <a:t>Bottom 3 States = WV, TN, NJ</a:t>
            </a:r>
          </a:p>
        </p:txBody>
      </p:sp>
    </p:spTree>
    <p:extLst>
      <p:ext uri="{BB962C8B-B14F-4D97-AF65-F5344CB8AC3E}">
        <p14:creationId xmlns:p14="http://schemas.microsoft.com/office/powerpoint/2010/main" val="11923107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Mean ABV by Brewery State</a:t>
            </a:r>
          </a:p>
        </p:txBody>
      </p:sp>
      <p:pic>
        <p:nvPicPr>
          <p:cNvPr id="3" name="Picture 2">
            <a:extLst>
              <a:ext uri="{FF2B5EF4-FFF2-40B4-BE49-F238E27FC236}">
                <a16:creationId xmlns:a16="http://schemas.microsoft.com/office/drawing/2014/main" xmlns="" id="{EDF61EF0-B7D3-8A40-9EDF-7865BF5A304B}"/>
              </a:ext>
            </a:extLst>
          </p:cNvPr>
          <p:cNvPicPr>
            <a:picLocks noChangeAspect="1"/>
          </p:cNvPicPr>
          <p:nvPr/>
        </p:nvPicPr>
        <p:blipFill>
          <a:blip r:embed="rId3"/>
          <a:stretch>
            <a:fillRect/>
          </a:stretch>
        </p:blipFill>
        <p:spPr>
          <a:xfrm>
            <a:off x="1298448" y="484632"/>
            <a:ext cx="9793224" cy="6043818"/>
          </a:xfrm>
          <a:prstGeom prst="rect">
            <a:avLst/>
          </a:prstGeom>
        </p:spPr>
      </p:pic>
    </p:spTree>
    <p:extLst>
      <p:ext uri="{BB962C8B-B14F-4D97-AF65-F5344CB8AC3E}">
        <p14:creationId xmlns:p14="http://schemas.microsoft.com/office/powerpoint/2010/main" val="10421014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Mean IBU by Brewery State</a:t>
            </a:r>
          </a:p>
        </p:txBody>
      </p:sp>
      <p:pic>
        <p:nvPicPr>
          <p:cNvPr id="3" name="Picture 2">
            <a:extLst>
              <a:ext uri="{FF2B5EF4-FFF2-40B4-BE49-F238E27FC236}">
                <a16:creationId xmlns:a16="http://schemas.microsoft.com/office/drawing/2014/main" xmlns="" id="{2B2D183E-01A4-C047-A74B-35D888356712}"/>
              </a:ext>
            </a:extLst>
          </p:cNvPr>
          <p:cNvPicPr>
            <a:picLocks noChangeAspect="1"/>
          </p:cNvPicPr>
          <p:nvPr/>
        </p:nvPicPr>
        <p:blipFill>
          <a:blip r:embed="rId2"/>
          <a:stretch>
            <a:fillRect/>
          </a:stretch>
        </p:blipFill>
        <p:spPr>
          <a:xfrm>
            <a:off x="1298448" y="484632"/>
            <a:ext cx="9793817" cy="6044184"/>
          </a:xfrm>
          <a:prstGeom prst="rect">
            <a:avLst/>
          </a:prstGeom>
        </p:spPr>
      </p:pic>
    </p:spTree>
    <p:extLst>
      <p:ext uri="{BB962C8B-B14F-4D97-AF65-F5344CB8AC3E}">
        <p14:creationId xmlns:p14="http://schemas.microsoft.com/office/powerpoint/2010/main" val="23132992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with </a:t>
            </a:r>
            <a:r>
              <a:rPr lang="en-US"/>
              <a:t>Maximum Alcoholic Beer </a:t>
            </a:r>
            <a:endParaRPr lang="en-US" dirty="0"/>
          </a:p>
        </p:txBody>
      </p:sp>
      <p:pic>
        <p:nvPicPr>
          <p:cNvPr id="5" name="Picture 4"/>
          <p:cNvPicPr>
            <a:picLocks noChangeAspect="1"/>
          </p:cNvPicPr>
          <p:nvPr/>
        </p:nvPicPr>
        <p:blipFill>
          <a:blip r:embed="rId3"/>
          <a:stretch>
            <a:fillRect/>
          </a:stretch>
        </p:blipFill>
        <p:spPr>
          <a:xfrm>
            <a:off x="4533842" y="1627398"/>
            <a:ext cx="6429375" cy="4286250"/>
          </a:xfrm>
          <a:prstGeom prst="rect">
            <a:avLst/>
          </a:prstGeom>
        </p:spPr>
      </p:pic>
      <p:sp>
        <p:nvSpPr>
          <p:cNvPr id="7" name="TextBox 6"/>
          <p:cNvSpPr txBox="1"/>
          <p:nvPr/>
        </p:nvSpPr>
        <p:spPr>
          <a:xfrm>
            <a:off x="1553378" y="1346670"/>
            <a:ext cx="2732183" cy="2585323"/>
          </a:xfrm>
          <a:prstGeom prst="rect">
            <a:avLst/>
          </a:prstGeom>
          <a:noFill/>
        </p:spPr>
        <p:txBody>
          <a:bodyPr wrap="square" rtlCol="0">
            <a:spAutoFit/>
          </a:bodyPr>
          <a:lstStyle/>
          <a:p>
            <a:r>
              <a:rPr lang="en-US"/>
              <a:t>0.128 ABV!</a:t>
            </a:r>
          </a:p>
          <a:p>
            <a:endParaRPr lang="en-US"/>
          </a:p>
          <a:p>
            <a:r>
              <a:rPr lang="en-US"/>
              <a:t>Upslope Brewing Company	</a:t>
            </a:r>
          </a:p>
          <a:p>
            <a:r>
              <a:rPr lang="en-US"/>
              <a:t>Boulder,CO</a:t>
            </a:r>
          </a:p>
          <a:p>
            <a:endParaRPr lang="en-US"/>
          </a:p>
          <a:p>
            <a:r>
              <a:rPr lang="en-US"/>
              <a:t>Lee Hill Series Vol. 5 - Belgian Style Quadrupel Ale</a:t>
            </a:r>
          </a:p>
        </p:txBody>
      </p:sp>
    </p:spTree>
    <p:extLst>
      <p:ext uri="{BB962C8B-B14F-4D97-AF65-F5344CB8AC3E}">
        <p14:creationId xmlns:p14="http://schemas.microsoft.com/office/powerpoint/2010/main" val="32939610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2C2D1F"/>
      </a:dk2>
      <a:lt2>
        <a:srgbClr val="FAF2C5"/>
      </a:lt2>
      <a:accent1>
        <a:srgbClr val="EA9736"/>
      </a:accent1>
      <a:accent2>
        <a:srgbClr val="EACF56"/>
      </a:accent2>
      <a:accent3>
        <a:srgbClr val="77D4D6"/>
      </a:accent3>
      <a:accent4>
        <a:srgbClr val="54AFDC"/>
      </a:accent4>
      <a:accent5>
        <a:srgbClr val="88C363"/>
      </a:accent5>
      <a:accent6>
        <a:srgbClr val="D9D899"/>
      </a:accent6>
      <a:hlink>
        <a:srgbClr val="A7A574"/>
      </a:hlink>
      <a:folHlink>
        <a:srgbClr val="8B887A"/>
      </a:folHlink>
    </a:clrScheme>
    <a:fontScheme name="Madison">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9B359FC9-1E88-4883-B31D-CCECAE2A7B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1400</TotalTime>
  <Words>535</Words>
  <Application>Microsoft Office PowerPoint</Application>
  <PresentationFormat>Widescreen</PresentationFormat>
  <Paragraphs>98</Paragraphs>
  <Slides>20</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Lucida Sans</vt:lpstr>
      <vt:lpstr>MS Shell Dlg 2</vt:lpstr>
      <vt:lpstr>Open Sans</vt:lpstr>
      <vt:lpstr>Reklame-Script-Regular</vt:lpstr>
      <vt:lpstr>Wingdings</vt:lpstr>
      <vt:lpstr>Wingdings 3</vt:lpstr>
      <vt:lpstr>Madison</vt:lpstr>
      <vt:lpstr>Geographic Analysis of Craft Breweries in the United States</vt:lpstr>
      <vt:lpstr>Craft Beer Data</vt:lpstr>
      <vt:lpstr>PowerPoint Presentation</vt:lpstr>
      <vt:lpstr>Imput Missing Values</vt:lpstr>
      <vt:lpstr>How Many Breweries per State?</vt:lpstr>
      <vt:lpstr>Breweries per Million Population by State</vt:lpstr>
      <vt:lpstr>Mean ABV by Brewery State</vt:lpstr>
      <vt:lpstr>Mean IBU by Brewery State</vt:lpstr>
      <vt:lpstr>State with Maximum Alcoholic Beer </vt:lpstr>
      <vt:lpstr>State with Most Bitter Beer</vt:lpstr>
      <vt:lpstr>Summary Statistics of ABV</vt:lpstr>
      <vt:lpstr>ABV v. IBU</vt:lpstr>
      <vt:lpstr>ABV and IBU for IPA vs. All Other Ales</vt:lpstr>
      <vt:lpstr>Use K Nearest Neighbor Algorithm to Distinguish IPA vs All Other Ales</vt:lpstr>
      <vt:lpstr>Breweries per Million Population by State</vt:lpstr>
      <vt:lpstr>Highest Number of Breweries per Population in States with Average State Affordability</vt:lpstr>
      <vt:lpstr>“Hippie” States? Craft Breweries vs Communes per Million Population</vt:lpstr>
      <vt:lpstr>Craft Breweries vs. Coops per Million Population</vt:lpstr>
      <vt:lpstr>States with Middle Affordability and “Hippie” Characteristics (Communes + Coops)</vt:lpstr>
      <vt:lpstr>Use Cost of Living, Coops, and Communes to Find Next Market for Craft Breweries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Geographic Analysis of Craft Breweries in the United States</dc:title>
  <dc:creator>Rupp, Jason</dc:creator>
  <cp:lastModifiedBy>Paugh, Jon</cp:lastModifiedBy>
  <cp:revision>18</cp:revision>
  <dcterms:created xsi:type="dcterms:W3CDTF">2019-10-24T23:46:07Z</dcterms:created>
  <dcterms:modified xsi:type="dcterms:W3CDTF">2019-10-26T00:40:03Z</dcterms:modified>
</cp:coreProperties>
</file>